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95" r:id="rId3"/>
    <p:sldId id="257" r:id="rId4"/>
    <p:sldId id="258" r:id="rId5"/>
    <p:sldId id="299" r:id="rId6"/>
    <p:sldId id="300" r:id="rId7"/>
    <p:sldId id="269" r:id="rId8"/>
    <p:sldId id="302" r:id="rId9"/>
    <p:sldId id="301" r:id="rId10"/>
    <p:sldId id="303" r:id="rId11"/>
    <p:sldId id="296" r:id="rId12"/>
    <p:sldId id="298" r:id="rId13"/>
    <p:sldId id="304" r:id="rId14"/>
    <p:sldId id="305" r:id="rId15"/>
    <p:sldId id="308" r:id="rId16"/>
    <p:sldId id="309" r:id="rId17"/>
    <p:sldId id="307" r:id="rId18"/>
    <p:sldId id="306" r:id="rId19"/>
    <p:sldId id="287" r:id="rId20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47" autoAdjust="0"/>
    <p:restoredTop sz="94718" autoAdjust="0"/>
  </p:normalViewPr>
  <p:slideViewPr>
    <p:cSldViewPr>
      <p:cViewPr varScale="1">
        <p:scale>
          <a:sx n="70" d="100"/>
          <a:sy n="70" d="100"/>
        </p:scale>
        <p:origin x="-120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1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en-US" sz="1800" dirty="0" smtClean="0"/>
              <a:t>20</a:t>
            </a:r>
            <a:r>
              <a:rPr lang="ru-RU" sz="1800" dirty="0" smtClean="0"/>
              <a:t>20</a:t>
            </a:r>
            <a:r>
              <a:rPr lang="en-US" sz="1800" dirty="0" smtClean="0"/>
              <a:t>-20</a:t>
            </a:r>
            <a:r>
              <a:rPr lang="ru-RU" sz="1800" dirty="0" smtClean="0"/>
              <a:t>21</a:t>
            </a:r>
            <a:endParaRPr lang="en-US" sz="1800" dirty="0"/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1.6958585798159235E-2"/>
          <c:y val="0.10339876765829439"/>
          <c:w val="0.48642138053036882"/>
          <c:h val="0.686493523511632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2017-2018</c:v>
                </c:pt>
              </c:strCache>
            </c:strRef>
          </c:tx>
          <c:dLbls>
            <c:dLblPos val="ctr"/>
            <c:showVal val="1"/>
            <c:showLeaderLines val="1"/>
          </c:dLbls>
          <c:cat>
            <c:strRef>
              <c:f>Лист1!$A$2:$A$4</c:f>
              <c:strCache>
                <c:ptCount val="3"/>
                <c:pt idx="0">
                  <c:v>Высшая категория</c:v>
                </c:pt>
                <c:pt idx="1">
                  <c:v>первая категория</c:v>
                </c:pt>
                <c:pt idx="2">
                  <c:v>соответствие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0.30000000000000032</c:v>
                </c:pt>
                <c:pt idx="1">
                  <c:v>0.30000000000000032</c:v>
                </c:pt>
                <c:pt idx="2">
                  <c:v>0.4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ayout>
        <c:manualLayout>
          <c:xMode val="edge"/>
          <c:yMode val="edge"/>
          <c:x val="0.56084518386845905"/>
          <c:y val="0.29455634156591298"/>
          <c:w val="0.43915481022203268"/>
          <c:h val="0.66150439806205108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en-US" sz="1800" dirty="0" smtClean="0"/>
              <a:t>20</a:t>
            </a:r>
            <a:r>
              <a:rPr lang="ru-RU" sz="1800" dirty="0" smtClean="0"/>
              <a:t>20</a:t>
            </a:r>
            <a:r>
              <a:rPr lang="en-US" sz="1800" dirty="0" smtClean="0"/>
              <a:t>-20</a:t>
            </a:r>
            <a:r>
              <a:rPr lang="ru-RU" sz="1800" dirty="0" smtClean="0"/>
              <a:t>21</a:t>
            </a:r>
            <a:endParaRPr lang="en-US" sz="1800" dirty="0"/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5.6998841087373735E-2"/>
          <c:y val="0.15269386022635661"/>
          <c:w val="0.47640676090456302"/>
          <c:h val="0.6622540515441323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2017-2018</c:v>
                </c:pt>
              </c:strCache>
            </c:strRef>
          </c:tx>
          <c:dLbls>
            <c:dLblPos val="ctr"/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высшее образование</c:v>
                </c:pt>
                <c:pt idx="1">
                  <c:v>среднее специальное образование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0.30000000000000004</c:v>
                </c:pt>
                <c:pt idx="1">
                  <c:v>0.70000000000000007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2679794837610661"/>
          <c:y val="0.20618542384179558"/>
          <c:w val="0.45430518613400317"/>
          <c:h val="0.76953664692527068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E1EFB-641D-411D-AE24-EAD021372F54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1D38D5-B4D2-41CA-82D0-BCDC26B4814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E5218-21D9-426D-A8E9-A526EC84249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3403-872C-488F-A9F2-0455C4A6D75C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465B6-E09A-40F4-8ACF-1CA5A88FD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3403-872C-488F-A9F2-0455C4A6D75C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465B6-E09A-40F4-8ACF-1CA5A88FD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3403-872C-488F-A9F2-0455C4A6D75C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465B6-E09A-40F4-8ACF-1CA5A88FD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3403-872C-488F-A9F2-0455C4A6D75C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465B6-E09A-40F4-8ACF-1CA5A88FD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3403-872C-488F-A9F2-0455C4A6D75C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465B6-E09A-40F4-8ACF-1CA5A88FD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3403-872C-488F-A9F2-0455C4A6D75C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465B6-E09A-40F4-8ACF-1CA5A88FD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3403-872C-488F-A9F2-0455C4A6D75C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465B6-E09A-40F4-8ACF-1CA5A88FD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3403-872C-488F-A9F2-0455C4A6D75C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465B6-E09A-40F4-8ACF-1CA5A88FD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3403-872C-488F-A9F2-0455C4A6D75C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465B6-E09A-40F4-8ACF-1CA5A88FD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3403-872C-488F-A9F2-0455C4A6D75C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465B6-E09A-40F4-8ACF-1CA5A88FD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C3403-872C-488F-A9F2-0455C4A6D75C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465B6-E09A-40F4-8ACF-1CA5A88FD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C3403-872C-488F-A9F2-0455C4A6D75C}" type="datetimeFigureOut">
              <a:rPr lang="ru-RU" smtClean="0"/>
              <a:pPr/>
              <a:t>18.01.2022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465B6-E09A-40F4-8ACF-1CA5A88FD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613556184_26-p-foni-dlya-prezentatsii-strogie-delovie-2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5232" y="1649756"/>
            <a:ext cx="7643192" cy="1419204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детский сад общеразвивающего вида №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rPr>
              <a:t>46</a:t>
            </a:r>
            <a:b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rPr>
              <a:t>МО Узловский район.</a:t>
            </a:r>
            <a:r>
              <a:rPr lang="ru-RU" sz="5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6000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  <a:r>
              <a:rPr lang="ru-RU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19872" y="594928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chemeClr val="tx1">
                      <a:alpha val="7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Узловая 2021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chemeClr val="tx1">
                    <a:alpha val="7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2" name="AutoShape 2" descr="https://phonoteka.org/uploads/posts/2021-05/1620776279_15-phonoteka_org-p-delovie-foni-detskie-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4" name="AutoShape 4" descr="https://phonoteka.org/uploads/posts/2021-05/1620776279_15-phonoteka_org-p-delovie-foni-detskie-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https://phonoteka.org/uploads/posts/2021-05/1620776279_15-phonoteka_org-p-delovie-foni-detskie-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8" name="AutoShape 8" descr="https://catherineasquithgallery.com/uploads/posts/2021-02/1613556184_26-p-foni-dlya-prezentatsii-strogie-delovie-27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79ф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2656" y="0"/>
            <a:ext cx="1141344" cy="1139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610950096_6-p-strogii-fon-dlya-teksta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5472608" cy="590465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Рабочая программа воспитания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муниципального дошкольного образовательного учреждения детского сада общеразвивающего вида №46, сроком реализации 6 лет, (далее – Программа) разработана на основе требований Федерального закона № 304-ФЗ от 31.07.2020 «О внесении изменений в Федеральный закон «Об образовании в Российской Федерации» по вопросам воспитания обучающихся», с учетом Плана мероприятий по реализации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2021-2025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годах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Стратегии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развития воспитания в Российской Федерации на период до 2025 года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79ф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2656" y="0"/>
            <a:ext cx="1141344" cy="1139403"/>
          </a:xfrm>
          <a:prstGeom prst="rect">
            <a:avLst/>
          </a:prstGeom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412776"/>
            <a:ext cx="2793804" cy="38103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610950096_6-p-strogii-fon-dlya-teksta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20" y="476672"/>
            <a:ext cx="8640960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Кадровый состав</a:t>
            </a:r>
          </a:p>
          <a:p>
            <a:pPr algn="ctr"/>
            <a:endParaRPr lang="ru-RU" sz="9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учреждении работает 36 сотрудников.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 педколлектива – 12 человек, из них - 9 воспитателей, 3 специалиста (музыкальный руководитель, инструктор по физической культуре, педагог-психолог)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899592" y="3573016"/>
          <a:ext cx="3744416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5076056" y="3573016"/>
          <a:ext cx="3672408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004048" y="299695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Уровень образования педагогов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306896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Категорийность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педагогов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79ф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2656" y="0"/>
            <a:ext cx="1141344" cy="1139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610950096_6-p-strogii-fon-dlya-teksta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260648"/>
            <a:ext cx="8892480" cy="764101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Материально-техническая база 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организации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908720"/>
            <a:ext cx="8064896" cy="4716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Материально-техническое оснащение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учреждения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соответствует требованиям федерального государственного образовательного стандарта дошкольного образования (ФГОС ДО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).  Для реализации основной общеобразовательной программы дошкольного образования в МДОУ предусмотрен следующий набор помещений:</a:t>
            </a:r>
          </a:p>
          <a:p>
            <a:pPr algn="ctr"/>
            <a:endParaRPr lang="ru-RU" sz="105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6 групповых ячеек в состав которых входят: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приемная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(для приема детей и хранения верхней одежды),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групповая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(для организации совместной образовательной, самостоятельной и индивидуальной работы, приема пищи),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спальня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(для организации дневного сна),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туалетная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(совмещенная с умывальной);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Музыкально-спортивный зал;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Театральная костюмерная и гримерная;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Мини-музей и картинная галерея;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Студия шумов и звуков;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Кухонный и прачечный блоки;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Медицинский блок;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Методический кабинет;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Холлы и лестничные марши.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2636912"/>
            <a:ext cx="8244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8" name="AutoShape 2" descr="https://mail.tularegion.org/?_task=mail&amp;_action=get&amp;_mbox=INBOX&amp;_uid=2587&amp;_part=3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766888"/>
            <a:ext cx="5543550" cy="3695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https://mail.tularegion.org/?_task=mail&amp;_action=get&amp;_mbox=INBOX&amp;_uid=2587&amp;_part=3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766888"/>
            <a:ext cx="5543550" cy="3695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 descr="https://mail.tularegion.org/?_task=mail&amp;_action=get&amp;_mbox=INBOX&amp;_uid=2587&amp;_part=3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766888"/>
            <a:ext cx="5543550" cy="3695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 descr="IMG_8875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501008"/>
            <a:ext cx="4428522" cy="2952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79ф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2656" y="0"/>
            <a:ext cx="1141344" cy="1139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610950096_6-p-strogii-fon-dlya-teksta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260648"/>
            <a:ext cx="8892480" cy="7641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Консультативно методический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центр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908720"/>
            <a:ext cx="806489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2636912"/>
            <a:ext cx="8244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8" name="AutoShape 2" descr="https://mail.tularegion.org/?_task=mail&amp;_action=get&amp;_mbox=INBOX&amp;_uid=2587&amp;_part=3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766888"/>
            <a:ext cx="5543550" cy="3695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https://mail.tularegion.org/?_task=mail&amp;_action=get&amp;_mbox=INBOX&amp;_uid=2587&amp;_part=3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766888"/>
            <a:ext cx="5543550" cy="3695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 descr="https://mail.tularegion.org/?_task=mail&amp;_action=get&amp;_mbox=INBOX&amp;_uid=2587&amp;_part=3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766888"/>
            <a:ext cx="5543550" cy="3695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79ф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2656" y="0"/>
            <a:ext cx="1141344" cy="113940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95536" y="1340768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целью обеспечения доступности дошкольного образования, повышения педагогической компетентности родителей (законных представителей), воспитывающих детей дошкольного возраста на дому, в том числе детей с ограниченными возможностями здоровья в детском саду функционирует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консультационно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методический центр, оказывающий методическую, педагогическую помощь родителям (законным представителям)   обеспечивающий получение детьми дошкольного образования в форме семейного образования.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196752"/>
            <a:ext cx="3384376" cy="253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894982"/>
            <a:ext cx="3312368" cy="24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610950096_6-p-strogii-fon-dlya-teksta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260648"/>
            <a:ext cx="8892480" cy="7641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Дополнительное образование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908720"/>
            <a:ext cx="806489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2636912"/>
            <a:ext cx="8244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8" name="AutoShape 2" descr="https://mail.tularegion.org/?_task=mail&amp;_action=get&amp;_mbox=INBOX&amp;_uid=2587&amp;_part=3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766888"/>
            <a:ext cx="5543550" cy="3695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https://mail.tularegion.org/?_task=mail&amp;_action=get&amp;_mbox=INBOX&amp;_uid=2587&amp;_part=3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766888"/>
            <a:ext cx="5543550" cy="3695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 descr="https://mail.tularegion.org/?_task=mail&amp;_action=get&amp;_mbox=INBOX&amp;_uid=2587&amp;_part=3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766888"/>
            <a:ext cx="5543550" cy="3695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79ф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2656" y="0"/>
            <a:ext cx="1141344" cy="113940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95536" y="1556792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Программа «Мир театра» направлена на раскрытие духовного и творческого потенциала ребенка, поддержание интереса к познанию, развитие его коммуникативных способностей, психических процессов, проявление личностных качеств, понимание внутреннего мира посредством театрализованной деятельности.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    Программа обеспечивает социально-личностное, познавательно-речевое и художественно-эстетическое развитие детей в возрасте от 5 - 7 лет с учетом их возрастных и индивидуальных особенностей.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Нормативный срок реализации программы дополнительного образования 2 года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63688" y="908720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Театральная студия «Мир театра»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9742" y="4077072"/>
            <a:ext cx="3126674" cy="248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425164"/>
            <a:ext cx="2952328" cy="2444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610950096_6-p-strogii-fon-dlya-teksta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260648"/>
            <a:ext cx="8892480" cy="7641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Дополнительное образование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908720"/>
            <a:ext cx="806489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2636912"/>
            <a:ext cx="8244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8" name="AutoShape 2" descr="https://mail.tularegion.org/?_task=mail&amp;_action=get&amp;_mbox=INBOX&amp;_uid=2587&amp;_part=3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766888"/>
            <a:ext cx="5543550" cy="3695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https://mail.tularegion.org/?_task=mail&amp;_action=get&amp;_mbox=INBOX&amp;_uid=2587&amp;_part=3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766888"/>
            <a:ext cx="5543550" cy="3695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 descr="https://mail.tularegion.org/?_task=mail&amp;_action=get&amp;_mbox=INBOX&amp;_uid=2587&amp;_part=3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766888"/>
            <a:ext cx="5543550" cy="3695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79ф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2656" y="0"/>
            <a:ext cx="1141344" cy="113940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95536" y="1556792"/>
            <a:ext cx="4464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Программа дополнительного образования по физическому развитию воспитанников ДОУ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Здоровейка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направлена на формирование у дошкольников положительной мотивации к занятиям физической культурой.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Здоровейка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рассчитана на 2 года, возраст детей – от 5 до 7 лет.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1680" y="908720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Секция «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Здоровейка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556792"/>
            <a:ext cx="3024336" cy="2268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933056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610950096_6-p-strogii-fon-dlya-teksta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5536" y="908720"/>
            <a:ext cx="806489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8" name="AutoShape 2" descr="https://mail.tularegion.org/?_task=mail&amp;_action=get&amp;_mbox=INBOX&amp;_uid=2587&amp;_part=3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766888"/>
            <a:ext cx="5543550" cy="3695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https://mail.tularegion.org/?_task=mail&amp;_action=get&amp;_mbox=INBOX&amp;_uid=2587&amp;_part=3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766888"/>
            <a:ext cx="5543550" cy="3695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 descr="https://mail.tularegion.org/?_task=mail&amp;_action=get&amp;_mbox=INBOX&amp;_uid=2587&amp;_part=3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766888"/>
            <a:ext cx="5543550" cy="3695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79ф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2656" y="0"/>
            <a:ext cx="1141344" cy="11394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07704" y="188640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Туристическое движение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8094" y="1772816"/>
            <a:ext cx="3232902" cy="431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79512" y="836712"/>
            <a:ext cx="518457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детском саду реализуется комплексно – целевая программа «Школа туризма»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Основные цели: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оздоровление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дошкольников посредством  элементарного туризма;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пропаганда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популяризация туризма, основ безопасности жизнедеятельности, здорового образа жизни среди всех участников образовательного процесса;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обучение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педагогов и родителей конкретным методам и приемам, направленным на формирование у дошкольников первых туристических навыков методом оздоровления в природных условиях.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педагогической компетентности в области организации детского туризма.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610950096_6-p-strogii-fon-dlya-teksta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260648"/>
            <a:ext cx="8892480" cy="7641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Инклюзивное образование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908720"/>
            <a:ext cx="806489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2636912"/>
            <a:ext cx="8244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8" name="AutoShape 2" descr="https://mail.tularegion.org/?_task=mail&amp;_action=get&amp;_mbox=INBOX&amp;_uid=2587&amp;_part=3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766888"/>
            <a:ext cx="5543550" cy="3695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https://mail.tularegion.org/?_task=mail&amp;_action=get&amp;_mbox=INBOX&amp;_uid=2587&amp;_part=3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766888"/>
            <a:ext cx="5543550" cy="3695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 descr="https://mail.tularegion.org/?_task=mail&amp;_action=get&amp;_mbox=INBOX&amp;_uid=2587&amp;_part=3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766888"/>
            <a:ext cx="5543550" cy="3695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628800"/>
            <a:ext cx="48245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нашем ДОУ обеспеченна доступность получения дошкольного образования детьми с ограниченными возможностями здоровья.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ДОУ создан психолого-педагогический консилиум.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Функционирует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 группа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комбинированной направленности, в которой реализуется адаптированная образовательная программа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дошкольного образования для ребенка инвалида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5940" y="1700808"/>
            <a:ext cx="3109875" cy="435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79ф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2656" y="0"/>
            <a:ext cx="1141344" cy="1139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610950096_6-p-strogii-fon-dlya-teksta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260648"/>
            <a:ext cx="8892480" cy="764101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Реализация принципа доступности 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открытости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908720"/>
            <a:ext cx="806489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2636912"/>
            <a:ext cx="8244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8" name="AutoShape 2" descr="https://mail.tularegion.org/?_task=mail&amp;_action=get&amp;_mbox=INBOX&amp;_uid=2587&amp;_part=3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766888"/>
            <a:ext cx="5543550" cy="3695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0" name="AutoShape 4" descr="https://mail.tularegion.org/?_task=mail&amp;_action=get&amp;_mbox=INBOX&amp;_uid=2587&amp;_part=3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766888"/>
            <a:ext cx="5543550" cy="3695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822" name="AutoShape 6" descr="https://mail.tularegion.org/?_task=mail&amp;_action=get&amp;_mbox=INBOX&amp;_uid=2587&amp;_part=3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766888"/>
            <a:ext cx="5543550" cy="3695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8127" t="5782" r="12225" b="4593"/>
          <a:stretch>
            <a:fillRect/>
          </a:stretch>
        </p:blipFill>
        <p:spPr bwMode="auto">
          <a:xfrm>
            <a:off x="2256130" y="1700808"/>
            <a:ext cx="3467998" cy="219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835696" y="1052736"/>
            <a:ext cx="40324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Сайт учреждения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http://uzlovaya46.russia-sad.ru/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1260" t="5704" r="9599" b="7672"/>
          <a:stretch>
            <a:fillRect/>
          </a:stretch>
        </p:blipFill>
        <p:spPr bwMode="auto">
          <a:xfrm>
            <a:off x="323528" y="4437112"/>
            <a:ext cx="3546394" cy="218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23528" y="3789040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Сообщество в контакте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https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://vk.com/club204778907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AutoShape 6" descr="https://mail.yandex.ru/message_part/Screenshot_20220118_111531_com.instagram.android.jpg?_uid=128948342&amp;name=Screenshot_20220118_111531_com.instagram.android.jpg&amp;hid=1.2&amp;ids=178173660257926808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772816"/>
            <a:ext cx="2105783" cy="4562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5868144" y="1268760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Аккаунт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Инстаграм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79ф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02656" y="0"/>
            <a:ext cx="1141344" cy="1139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610950096_6-p-strogii-fon-dlya-teksta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20688"/>
            <a:ext cx="8046662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610950096_6-p-strogii-fon-dlya-teksta-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9552" y="908720"/>
            <a:ext cx="813690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Дата основания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МДОУ  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МДОУ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/с общеразвивающего вида №46 сдан в эксплуатацию 18 июля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1968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года                                      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деятельности (специфика работы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): 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Образовательная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деятельность по реализации Образовательной программы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дошкольного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образования в группах общеразвивающей направленности;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Присмотр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уход за воспитанниками в возрасте от двух месяцев (при наличии соответствующих условий) до прекращения образовательных отношений.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2" name="AutoShape 2" descr="https://kartinkin.net/uploads/posts/2021-01/1610950096_6-p-strogii-fon-dlya-teksta-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4" name="AutoShape 4" descr="https://kartinkin.net/uploads/posts/2021-01/1610950096_6-p-strogii-fon-dlya-teksta-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79ф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2656" y="0"/>
            <a:ext cx="1141344" cy="1139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610950096_6-p-strogii-fon-dlya-teksta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79ф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2656" y="0"/>
            <a:ext cx="1141344" cy="1139403"/>
          </a:xfrm>
          <a:prstGeom prst="rect">
            <a:avLst/>
          </a:prstGeom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Контингент обучающихся (воспитанников) по уровням реализуемых образовательных программ.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Учреждение реализует Образовательную программу дошкольного образования в группах общеразвивающей направленности для 140 детей в 6 возрастных группах.</a:t>
            </a:r>
          </a:p>
          <a:p>
            <a:pPr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Численный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состав контингента воспитанников ДОУ: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 дошкольные группы – 103 человека;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комбинированная группа – 15 человек;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группа детей раннего возраста – 22 человека.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610950096_6-p-strogii-fon-dlya-teksta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История переименований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196752"/>
            <a:ext cx="8229600" cy="4929411"/>
          </a:xfrm>
          <a:prstGeom prst="roundRect">
            <a:avLst/>
          </a:prstGeom>
          <a:solidFill>
            <a:schemeClr val="lt1">
              <a:alpha val="48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1968 год </a:t>
            </a:r>
            <a:r>
              <a:rPr lang="ru-RU" dirty="0" smtClean="0"/>
              <a:t>– Ясли–сад №119 ст. Узловая Московской железной дороги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1982 год </a:t>
            </a:r>
            <a:r>
              <a:rPr lang="ru-RU" dirty="0" smtClean="0"/>
              <a:t>– Ясли-сад №119 ст. Узловая </a:t>
            </a:r>
            <a:r>
              <a:rPr lang="ru-RU" dirty="0" err="1" smtClean="0"/>
              <a:t>Новомосковского</a:t>
            </a:r>
            <a:r>
              <a:rPr lang="ru-RU" dirty="0" smtClean="0"/>
              <a:t> отделения Московской железной дороги.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1984 год </a:t>
            </a:r>
            <a:r>
              <a:rPr lang="ru-RU" dirty="0" smtClean="0"/>
              <a:t>– Ясли-сад №119 сектора школ и дошкольных учреждений Тульского отделения Московской железной дороги.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1996 год </a:t>
            </a:r>
            <a:r>
              <a:rPr lang="ru-RU" dirty="0" smtClean="0"/>
              <a:t>– Государственное дошкольное образовательное учреждение – детский сад №119 на станции Узловая Московской железной дороги.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1997 год </a:t>
            </a:r>
            <a:r>
              <a:rPr lang="ru-RU" dirty="0" smtClean="0"/>
              <a:t>– Муниципальное дошкольное образовательное учреждение детский сад №46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2006 год </a:t>
            </a:r>
            <a:r>
              <a:rPr lang="ru-RU" dirty="0" smtClean="0"/>
              <a:t>– Муниципальное дошкольное образовательное учреждение детский сад общеразвивающего вида №46</a:t>
            </a:r>
            <a:endParaRPr lang="ru-RU" dirty="0"/>
          </a:p>
        </p:txBody>
      </p:sp>
      <p:pic>
        <p:nvPicPr>
          <p:cNvPr id="6" name="Рисунок 5" descr="79ф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2656" y="0"/>
            <a:ext cx="1141344" cy="1139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610950096_6-p-strogii-fon-dlya-teksta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9552" y="620688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Лицензия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на право ведения образовательной деятельности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 №0133/02851 от 12 ноября 2015 г.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Срок действия – бессрочно</a:t>
            </a:r>
          </a:p>
        </p:txBody>
      </p:sp>
      <p:pic>
        <p:nvPicPr>
          <p:cNvPr id="7" name="Рисунок 6" descr="C:\Users\Марго\AppData\Local\Microsoft\Windows\Temporary Internet Files\Content.Word\img1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204864"/>
            <a:ext cx="2808312" cy="38164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4644008" y="692696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Устав  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Приложение к постановлению  администрации муниципального образования Узловский район  от 24.12.2019 № 2029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E:\Мои документы\КСЕРОКОПИИ ДОКУМЕНТОВ\Устав МДОУ №46 новая редакция 2020.t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182109"/>
            <a:ext cx="2736304" cy="37671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79ф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2656" y="0"/>
            <a:ext cx="1141344" cy="1139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610950096_6-p-strogii-fon-dlya-teksta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11560" y="980728"/>
            <a:ext cx="3600400" cy="4392488"/>
          </a:xfrm>
        </p:spPr>
        <p:txBody>
          <a:bodyPr>
            <a:normAutofit fontScale="70000" lnSpcReduction="20000"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Программы развития МДОУ </a:t>
            </a:r>
            <a:r>
              <a:rPr lang="ru-RU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/с общеразвивающего вида №46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Сроки реализации программы: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2020-2025 гг.</a:t>
            </a:r>
          </a:p>
          <a:p>
            <a:endParaRPr lang="ru-RU" i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Программе представлены основные разделы по совершенствованию образовательной деятельности учреждения в перспективе развития на 2020 – 2025 гг.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593" t="23250" r="73715" b="19656"/>
          <a:stretch>
            <a:fillRect/>
          </a:stretch>
        </p:blipFill>
        <p:spPr bwMode="auto">
          <a:xfrm>
            <a:off x="4644008" y="908720"/>
            <a:ext cx="3461349" cy="48965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79ф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2656" y="0"/>
            <a:ext cx="1141344" cy="1139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610950096_6-p-strogii-fon-dlya-teksta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836712"/>
            <a:ext cx="6120680" cy="5760640"/>
          </a:xfrm>
          <a:prstGeom prst="roundRect">
            <a:avLst/>
          </a:prstGeom>
          <a:solidFill>
            <a:schemeClr val="lt1">
              <a:alpha val="63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7600" b="1" dirty="0" smtClean="0">
                <a:latin typeface="Times New Roman" pitchFamily="18" charset="0"/>
                <a:cs typeface="Times New Roman" pitchFamily="18" charset="0"/>
              </a:rPr>
              <a:t>Детский сад является: </a:t>
            </a:r>
          </a:p>
          <a:p>
            <a:pPr marL="0" indent="0">
              <a:spcBef>
                <a:spcPts val="0"/>
              </a:spcBef>
              <a:buNone/>
            </a:pPr>
            <a:endParaRPr lang="ru-RU" sz="6800" dirty="0" smtClean="0">
              <a:latin typeface="Times New Roman" pitchFamily="18" charset="0"/>
              <a:cs typeface="Times New Roman" pitchFamily="18" charset="0"/>
            </a:endParaRPr>
          </a:p>
          <a:p>
            <a:pPr marL="1143000" indent="-1143000">
              <a:spcBef>
                <a:spcPts val="0"/>
              </a:spcBef>
              <a:buAutoNum type="arabicPeriod"/>
            </a:pPr>
            <a:r>
              <a:rPr lang="ru-RU" sz="6800" dirty="0" smtClean="0">
                <a:latin typeface="Times New Roman" pitchFamily="18" charset="0"/>
                <a:cs typeface="Times New Roman" pitchFamily="18" charset="0"/>
              </a:rPr>
              <a:t>Базовой площадкой по освоению основной образовательной программы «Детский сад 2100» </a:t>
            </a:r>
          </a:p>
          <a:p>
            <a:pPr marL="1143000" indent="-1143000">
              <a:spcBef>
                <a:spcPts val="0"/>
              </a:spcBef>
              <a:buAutoNum type="arabicPeriod"/>
            </a:pPr>
            <a:r>
              <a:rPr lang="ru-RU" sz="6800" dirty="0" smtClean="0">
                <a:latin typeface="Times New Roman" pitchFamily="18" charset="0"/>
                <a:cs typeface="Times New Roman" pitchFamily="18" charset="0"/>
              </a:rPr>
              <a:t>Опорным детский садом по освоению основ финансовой грамотности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908720"/>
            <a:ext cx="230425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1" y="2780928"/>
            <a:ext cx="211223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6603" y="4509120"/>
            <a:ext cx="2304255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610950096_6-p-strogii-fon-dlya-teksta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908720"/>
            <a:ext cx="7056784" cy="566697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Образовательная программа дошкольного образования разработанная в соответствии с федеральным государственным образовательным стандартом дошкольного образования, а также примерными основными образовательными программами дошкольного образования: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Программой развития и воспитания дошкольников в образовательной системе «Школа 2100» (примерная основная образовательная программа дошкольного образования «Детский сад 2100») под редакцией Р.Н.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Бунеева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2019 год;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 парциальными программами: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«Цветные ладошки». Программа художественного воспитания, обучения и развития детей 2-7 лет  Лыкова И.А.</a:t>
            </a:r>
            <a:br>
              <a:rPr lang="ru-RU" sz="1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 «Дорогою добра». Концепция и программа социально-коммуникативного развития и социального воспитания дошкольников. В контексте ФГОС.  Коломийченко Л.В.  «Малыши-крепыши». Парциальная программа физического развития детей 3-7 лет.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Бережнова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О.В. </a:t>
            </a:r>
            <a:br>
              <a:rPr lang="ru-RU" sz="1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Домисолька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» рабочая программа  музыкального развития детей раннего и дошкольного возраста, разработанная музыкальным руководителем ДОУ, принята педагогическим советом  27.06.2014 года протокол №5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79ф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41344" cy="1139403"/>
          </a:xfrm>
          <a:prstGeom prst="rect">
            <a:avLst/>
          </a:prstGeom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492896"/>
            <a:ext cx="1756771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610950096_6-p-strogii-fon-dlya-teksta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4445666" cy="566697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«Юные экономисты»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рабочая программа по формированию основ финансовой грамотности детей дошкольного возраста, разработанная творческой группой педагогов МДОУ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/с общеразвивающего вида №46, принята на педагогическом совете 27.04.2018 г. протокол №4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79ф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41344" cy="113940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620688"/>
            <a:ext cx="3422183" cy="2566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1" y="3789040"/>
            <a:ext cx="3539322" cy="2654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1496</TotalTime>
  <Words>791</Words>
  <Application>Microsoft Office PowerPoint</Application>
  <PresentationFormat>Экран (4:3)</PresentationFormat>
  <Paragraphs>103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Муниципальное дошкольное образовательное учреждение детский сад общеразвивающего вида №46 МО Узловский район.   </vt:lpstr>
      <vt:lpstr>Слайд 2</vt:lpstr>
      <vt:lpstr>Слайд 3</vt:lpstr>
      <vt:lpstr>История переименований</vt:lpstr>
      <vt:lpstr>Слайд 5</vt:lpstr>
      <vt:lpstr>Слайд 6</vt:lpstr>
      <vt:lpstr>Слайд 7</vt:lpstr>
      <vt:lpstr>Образовательная программа дошкольного образования разработанная в соответствии с федеральным государственным образовательным стандартом дошкольного образования, а также примерными основными образовательными программами дошкольного образования: Программой развития и воспитания дошкольников в образовательной системе «Школа 2100» (примерная основная образовательная программа дошкольного образования «Детский сад 2100») под редакцией Р.Н. Бунеева, 2019 год; И парциальными программами:   «Цветные ладошки». Программа художественного воспитания, обучения и развития детей 2-7 лет  Лыкова И.А.  «Дорогою добра». Концепция и программа социально-коммуникативного развития и социального воспитания дошкольников. В контексте ФГОС.  Коломийченко Л.В.  «Малыши-крепыши». Парциальная программа физического развития детей 3-7 лет. Бережнова О.В.   «Домисолька» рабочая программа  музыкального развития детей раннего и дошкольного возраста, разработанная музыкальным руководителем ДОУ, принята педагогическим советом  27.06.2014 года протокол №5  </vt:lpstr>
      <vt:lpstr>«Юные экономисты»  рабочая программа по формированию основ финансовой грамотности детей дошкольного возраста, разработанная творческой группой педагогов МДОУ д/с общеразвивающего вида №46, принята на педагогическом совете 27.04.2018 г. протокол №4</vt:lpstr>
      <vt:lpstr>Рабочая программа воспитания муниципального дошкольного образовательного учреждения детского сада общеразвивающего вида №46, сроком реализации 6 лет, (далее – Программа) разработана на основе требований Федерального закона № 304-ФЗ от 31.07.2020 «О внесении изменений в Федеральный закон «Об образовании в Российской Федерации» по вопросам воспитания обучающихся», с учетом Плана мероприятий по реализации в  2021-2025 годах Стратегии развития воспитания в Российской Федерации на период до 2025 года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детский сад общеразвивающего вида №46</dc:title>
  <dc:creator>Марго</dc:creator>
  <cp:lastModifiedBy>Марго</cp:lastModifiedBy>
  <cp:revision>15</cp:revision>
  <dcterms:created xsi:type="dcterms:W3CDTF">2017-08-22T06:25:54Z</dcterms:created>
  <dcterms:modified xsi:type="dcterms:W3CDTF">2022-01-18T09:25:34Z</dcterms:modified>
</cp:coreProperties>
</file>