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2184" autoAdjust="0"/>
  </p:normalViewPr>
  <p:slideViewPr>
    <p:cSldViewPr>
      <p:cViewPr varScale="1">
        <p:scale>
          <a:sx n="67" d="100"/>
          <a:sy n="67" d="100"/>
        </p:scale>
        <p:origin x="-124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610A47-223F-450D-8491-892A9FAA5555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095BEF-C52B-46FA-BA00-630E92AB37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95BEF-C52B-46FA-BA00-630E92AB378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mariamgalstyanblog.files.wordpress.com/2018/01/desktopwallpapers-org-ua_149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7772400" cy="264320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Авторское дидактическое пособие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«Календарь сезонов»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mariamgalstyanblog.files.wordpress.com/2018/01/desktopwallpapers-org-ua_149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772400" cy="5072098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rgbClr val="FFFF00"/>
                </a:solidFill>
              </a:rPr>
              <a:t>Работая над проблемой формирования знаний детей о </a:t>
            </a:r>
            <a:r>
              <a:rPr lang="ru-RU" sz="1400" b="1" dirty="0" smtClean="0">
                <a:solidFill>
                  <a:srgbClr val="FFFF00"/>
                </a:solidFill>
              </a:rPr>
              <a:t>сезонных явлениях</a:t>
            </a:r>
            <a:r>
              <a:rPr lang="ru-RU" sz="1400" dirty="0" smtClean="0">
                <a:solidFill>
                  <a:srgbClr val="FFFF00"/>
                </a:solidFill>
              </a:rPr>
              <a:t>, я сделала вывод о том, что наиболее эффективным и интересным методом является моделирование, на его основе я разработала и изготовила </a:t>
            </a:r>
            <a:r>
              <a:rPr lang="ru-RU" sz="1400" b="1" dirty="0" smtClean="0">
                <a:solidFill>
                  <a:srgbClr val="FFFF00"/>
                </a:solidFill>
              </a:rPr>
              <a:t>дидактическое пособие </a:t>
            </a:r>
            <a:r>
              <a:rPr lang="ru-RU" sz="1400" i="1" dirty="0" smtClean="0">
                <a:solidFill>
                  <a:srgbClr val="FFFF00"/>
                </a:solidFill>
              </a:rPr>
              <a:t>«</a:t>
            </a:r>
            <a:r>
              <a:rPr lang="ru-RU" sz="1400" b="1" i="1" dirty="0" smtClean="0">
                <a:solidFill>
                  <a:srgbClr val="FFFF00"/>
                </a:solidFill>
              </a:rPr>
              <a:t>Календарь сезонов</a:t>
            </a:r>
            <a:r>
              <a:rPr lang="ru-RU" sz="1400" i="1" dirty="0" smtClean="0">
                <a:solidFill>
                  <a:srgbClr val="FFFF00"/>
                </a:solidFill>
              </a:rPr>
              <a:t>»</a:t>
            </a:r>
            <a:r>
              <a:rPr lang="ru-RU" sz="1400" dirty="0" smtClean="0">
                <a:solidFill>
                  <a:srgbClr val="FFFF00"/>
                </a:solidFill>
              </a:rPr>
              <a:t>.</a:t>
            </a:r>
            <a:br>
              <a:rPr lang="ru-RU" sz="1400" dirty="0" smtClean="0">
                <a:solidFill>
                  <a:srgbClr val="FFFF00"/>
                </a:solidFill>
              </a:rPr>
            </a:br>
            <a:r>
              <a:rPr lang="ru-RU" sz="1400" u="sng" dirty="0" smtClean="0">
                <a:solidFill>
                  <a:srgbClr val="FFFF00"/>
                </a:solidFill>
              </a:rPr>
              <a:t>Цель которого,</a:t>
            </a:r>
            <a:r>
              <a:rPr lang="ru-RU" sz="1400" dirty="0" smtClean="0">
                <a:solidFill>
                  <a:srgbClr val="FFFF00"/>
                </a:solidFill>
              </a:rPr>
              <a:t> формировать знания детей о </a:t>
            </a:r>
            <a:r>
              <a:rPr lang="ru-RU" sz="1400" b="1" dirty="0" smtClean="0">
                <a:solidFill>
                  <a:srgbClr val="FFFF00"/>
                </a:solidFill>
              </a:rPr>
              <a:t>сезонных явлениях</a:t>
            </a:r>
            <a:r>
              <a:rPr lang="ru-RU" sz="1400" dirty="0" smtClean="0">
                <a:solidFill>
                  <a:srgbClr val="FFFF00"/>
                </a:solidFill>
              </a:rPr>
              <a:t>; развивать речь детей, умение обобщать, систематизировать; воспитывать интерес к наблюдениям за природой.</a:t>
            </a:r>
            <a:br>
              <a:rPr lang="ru-RU" sz="1400" dirty="0" smtClean="0">
                <a:solidFill>
                  <a:srgbClr val="FFFF00"/>
                </a:solidFill>
              </a:rPr>
            </a:br>
            <a:r>
              <a:rPr lang="ru-RU" sz="1400" dirty="0" smtClean="0">
                <a:solidFill>
                  <a:srgbClr val="FFFF00"/>
                </a:solidFill>
              </a:rPr>
              <a:t>Работа с </a:t>
            </a:r>
            <a:r>
              <a:rPr lang="ru-RU" sz="1400" b="1" dirty="0" smtClean="0">
                <a:solidFill>
                  <a:srgbClr val="FFFF00"/>
                </a:solidFill>
              </a:rPr>
              <a:t>календарем</a:t>
            </a:r>
            <a:r>
              <a:rPr lang="ru-RU" sz="1400" dirty="0" smtClean="0">
                <a:solidFill>
                  <a:srgbClr val="FFFF00"/>
                </a:solidFill>
              </a:rPr>
              <a:t> предполагает разные виды </a:t>
            </a:r>
            <a:r>
              <a:rPr lang="ru-RU" sz="1400" u="sng" dirty="0" smtClean="0">
                <a:solidFill>
                  <a:srgbClr val="FFFF00"/>
                </a:solidFill>
              </a:rPr>
              <a:t>деятельности</a:t>
            </a:r>
            <a:r>
              <a:rPr lang="ru-RU" sz="1400" dirty="0" smtClean="0">
                <a:solidFill>
                  <a:srgbClr val="FFFF00"/>
                </a:solidFill>
              </a:rPr>
              <a:t>:</a:t>
            </a:r>
            <a:br>
              <a:rPr lang="ru-RU" sz="1400" dirty="0" smtClean="0">
                <a:solidFill>
                  <a:srgbClr val="FFFF00"/>
                </a:solidFill>
              </a:rPr>
            </a:br>
            <a:r>
              <a:rPr lang="ru-RU" sz="1400" dirty="0" smtClean="0">
                <a:solidFill>
                  <a:srgbClr val="FFFF00"/>
                </a:solidFill>
              </a:rPr>
              <a:t>Заполняя </a:t>
            </a:r>
            <a:r>
              <a:rPr lang="ru-RU" sz="1400" b="1" dirty="0" smtClean="0">
                <a:solidFill>
                  <a:srgbClr val="FFFF00"/>
                </a:solidFill>
              </a:rPr>
              <a:t>календарь сезонов</a:t>
            </a:r>
            <a:r>
              <a:rPr lang="ru-RU" sz="1400" dirty="0" smtClean="0">
                <a:solidFill>
                  <a:srgbClr val="FFFF00"/>
                </a:solidFill>
              </a:rPr>
              <a:t>, дети совместно с педагогом постепенно создают модель </a:t>
            </a:r>
            <a:r>
              <a:rPr lang="ru-RU" sz="1400" b="1" dirty="0" smtClean="0">
                <a:solidFill>
                  <a:srgbClr val="FFFF00"/>
                </a:solidFill>
              </a:rPr>
              <a:t>сезонов</a:t>
            </a:r>
            <a:r>
              <a:rPr lang="ru-RU" sz="1400" dirty="0" smtClean="0">
                <a:solidFill>
                  <a:srgbClr val="FFFF00"/>
                </a:solidFill>
              </a:rPr>
              <a:t>, учатся обобщать, систематизировать.</a:t>
            </a:r>
            <a:br>
              <a:rPr lang="ru-RU" sz="1400" dirty="0" smtClean="0">
                <a:solidFill>
                  <a:srgbClr val="FFFF00"/>
                </a:solidFill>
              </a:rPr>
            </a:br>
            <a:r>
              <a:rPr lang="ru-RU" sz="1400" dirty="0" smtClean="0">
                <a:solidFill>
                  <a:srgbClr val="FFFF00"/>
                </a:solidFill>
              </a:rPr>
              <a:t>Деятельность по заполнению </a:t>
            </a:r>
            <a:r>
              <a:rPr lang="ru-RU" sz="1400" b="1" dirty="0" smtClean="0">
                <a:solidFill>
                  <a:srgbClr val="FFFF00"/>
                </a:solidFill>
              </a:rPr>
              <a:t>календаря</a:t>
            </a:r>
            <a:r>
              <a:rPr lang="ru-RU" sz="1400" dirty="0" smtClean="0">
                <a:solidFill>
                  <a:srgbClr val="FFFF00"/>
                </a:solidFill>
              </a:rPr>
              <a:t> позволяет наиболее эффективно сформировать знания о </a:t>
            </a:r>
            <a:r>
              <a:rPr lang="ru-RU" sz="1400" b="1" dirty="0" smtClean="0">
                <a:solidFill>
                  <a:srgbClr val="FFFF00"/>
                </a:solidFill>
              </a:rPr>
              <a:t>сезонных</a:t>
            </a:r>
            <a:r>
              <a:rPr lang="ru-RU" sz="1400" dirty="0" smtClean="0">
                <a:solidFill>
                  <a:srgbClr val="FFFF00"/>
                </a:solidFill>
              </a:rPr>
              <a:t> изменениях в природе</a:t>
            </a:r>
            <a:br>
              <a:rPr lang="ru-RU" sz="1400" dirty="0" smtClean="0">
                <a:solidFill>
                  <a:srgbClr val="FFFF00"/>
                </a:solidFill>
              </a:rPr>
            </a:br>
            <a:r>
              <a:rPr lang="ru-RU" sz="1400" dirty="0" smtClean="0">
                <a:solidFill>
                  <a:srgbClr val="FFFF00"/>
                </a:solidFill>
              </a:rPr>
              <a:t>Работая с </a:t>
            </a:r>
            <a:r>
              <a:rPr lang="ru-RU" sz="1400" b="1" dirty="0" smtClean="0">
                <a:solidFill>
                  <a:srgbClr val="FFFF00"/>
                </a:solidFill>
              </a:rPr>
              <a:t>календарем</a:t>
            </a:r>
            <a:r>
              <a:rPr lang="ru-RU" sz="1400" dirty="0" smtClean="0">
                <a:solidFill>
                  <a:srgbClr val="FFFF00"/>
                </a:solidFill>
              </a:rPr>
              <a:t>, дети обобщают ежедневные наблюдения за природой в течение месяца.</a:t>
            </a:r>
            <a:br>
              <a:rPr lang="ru-RU" sz="1400" dirty="0" smtClean="0">
                <a:solidFill>
                  <a:srgbClr val="FFFF00"/>
                </a:solidFill>
              </a:rPr>
            </a:br>
            <a:r>
              <a:rPr lang="ru-RU" sz="1400" dirty="0" smtClean="0">
                <a:solidFill>
                  <a:srgbClr val="FFFF00"/>
                </a:solidFill>
              </a:rPr>
              <a:t>Предполагают дальнейшие течения </a:t>
            </a:r>
            <a:r>
              <a:rPr lang="ru-RU" sz="1400" b="1" dirty="0" smtClean="0">
                <a:solidFill>
                  <a:srgbClr val="FFFF00"/>
                </a:solidFill>
              </a:rPr>
              <a:t>сезонных изменений </a:t>
            </a:r>
            <a:r>
              <a:rPr lang="ru-RU" sz="1400" dirty="0" smtClean="0">
                <a:solidFill>
                  <a:srgbClr val="FFFF00"/>
                </a:solidFill>
              </a:rPr>
              <a:t/>
            </a:r>
            <a:br>
              <a:rPr lang="ru-RU" sz="1400" dirty="0" smtClean="0">
                <a:solidFill>
                  <a:srgbClr val="FFFF00"/>
                </a:solidFill>
              </a:rPr>
            </a:br>
            <a:r>
              <a:rPr lang="ru-RU" sz="1400" dirty="0" smtClean="0">
                <a:solidFill>
                  <a:srgbClr val="FFFF00"/>
                </a:solidFill>
              </a:rPr>
              <a:t>Составляют рассказы о </a:t>
            </a:r>
            <a:r>
              <a:rPr lang="ru-RU" sz="1400" b="1" dirty="0" smtClean="0">
                <a:solidFill>
                  <a:srgbClr val="FFFF00"/>
                </a:solidFill>
              </a:rPr>
              <a:t>сезонной жизни растений</a:t>
            </a:r>
            <a:r>
              <a:rPr lang="ru-RU" sz="1400" dirty="0" smtClean="0">
                <a:solidFill>
                  <a:srgbClr val="FFFF00"/>
                </a:solidFill>
              </a:rPr>
              <a:t>, животных, изменений погодных условий</a:t>
            </a:r>
            <a:br>
              <a:rPr lang="ru-RU" sz="1400" dirty="0" smtClean="0">
                <a:solidFill>
                  <a:srgbClr val="FFFF00"/>
                </a:solidFill>
              </a:rPr>
            </a:br>
            <a:r>
              <a:rPr lang="ru-RU" sz="1400" dirty="0" smtClean="0">
                <a:solidFill>
                  <a:srgbClr val="FFFF00"/>
                </a:solidFill>
              </a:rPr>
              <a:t>Составляют обобщенные рассказы о </a:t>
            </a:r>
            <a:r>
              <a:rPr lang="ru-RU" sz="1400" b="1" dirty="0" smtClean="0">
                <a:solidFill>
                  <a:srgbClr val="FFFF00"/>
                </a:solidFill>
              </a:rPr>
              <a:t>сезонах и их протекания</a:t>
            </a:r>
            <a:r>
              <a:rPr lang="ru-RU" sz="1400" dirty="0" smtClean="0">
                <a:solidFill>
                  <a:srgbClr val="FFFF00"/>
                </a:solidFill>
              </a:rPr>
              <a:t/>
            </a:r>
            <a:br>
              <a:rPr lang="ru-RU" sz="1400" dirty="0" smtClean="0">
                <a:solidFill>
                  <a:srgbClr val="FFFF00"/>
                </a:solidFill>
              </a:rPr>
            </a:br>
            <a:r>
              <a:rPr lang="ru-RU" sz="1400" dirty="0" smtClean="0">
                <a:solidFill>
                  <a:srgbClr val="FFFF00"/>
                </a:solidFill>
              </a:rPr>
              <a:t>Закрепляют знания последовательности протекания </a:t>
            </a:r>
            <a:r>
              <a:rPr lang="ru-RU" sz="1400" b="1" dirty="0" smtClean="0">
                <a:solidFill>
                  <a:srgbClr val="FFFF00"/>
                </a:solidFill>
              </a:rPr>
              <a:t>сезонов</a:t>
            </a:r>
            <a:r>
              <a:rPr lang="ru-RU" sz="1400" dirty="0" smtClean="0">
                <a:solidFill>
                  <a:srgbClr val="FFFF00"/>
                </a:solidFill>
              </a:rPr>
              <a:t/>
            </a:r>
            <a:br>
              <a:rPr lang="ru-RU" sz="1400" dirty="0" smtClean="0">
                <a:solidFill>
                  <a:srgbClr val="FFFF00"/>
                </a:solidFill>
              </a:rPr>
            </a:br>
            <a:r>
              <a:rPr lang="ru-RU" sz="1400" b="1" dirty="0" smtClean="0">
                <a:solidFill>
                  <a:srgbClr val="FFFF00"/>
                </a:solidFill>
              </a:rPr>
              <a:t>Пособие</a:t>
            </a:r>
            <a:r>
              <a:rPr lang="ru-RU" sz="1400" dirty="0" smtClean="0">
                <a:solidFill>
                  <a:srgbClr val="FFFF00"/>
                </a:solidFill>
              </a:rPr>
              <a:t> может применяться для детей начиная со средней до подготовительной группы. Расположить </a:t>
            </a:r>
            <a:r>
              <a:rPr lang="ru-RU" sz="1400" b="1" dirty="0" smtClean="0">
                <a:solidFill>
                  <a:srgbClr val="FFFF00"/>
                </a:solidFill>
              </a:rPr>
              <a:t>пособие можно на стене</a:t>
            </a:r>
            <a:r>
              <a:rPr lang="ru-RU" sz="1400" dirty="0" smtClean="0">
                <a:solidFill>
                  <a:srgbClr val="FFFF00"/>
                </a:solidFill>
              </a:rPr>
              <a:t>, а также снять для работы на столе или на ковре по желанию детей и педагога. Для удобства использования </a:t>
            </a:r>
            <a:r>
              <a:rPr lang="ru-RU" sz="1400" b="1" dirty="0" smtClean="0">
                <a:solidFill>
                  <a:srgbClr val="FFFF00"/>
                </a:solidFill>
              </a:rPr>
              <a:t>пособие обернуто пленкой </a:t>
            </a:r>
            <a:r>
              <a:rPr lang="ru-RU" sz="1400" i="1" dirty="0" smtClean="0">
                <a:solidFill>
                  <a:srgbClr val="FFFF00"/>
                </a:solidFill>
              </a:rPr>
              <a:t>(из-за пленки страдает качество фото)</a:t>
            </a:r>
            <a:r>
              <a:rPr lang="ru-RU" sz="1400" dirty="0" smtClean="0">
                <a:solidFill>
                  <a:srgbClr val="FFFF00"/>
                </a:solidFill>
              </a:rPr>
              <a:t>.</a:t>
            </a:r>
            <a:r>
              <a:rPr lang="ru-RU" sz="3600" dirty="0" smtClean="0">
                <a:solidFill>
                  <a:srgbClr val="C00000"/>
                </a:solidFill>
              </a:rPr>
              <a:t/>
            </a:r>
            <a:br>
              <a:rPr lang="ru-RU" sz="3600" dirty="0" smtClean="0">
                <a:solidFill>
                  <a:srgbClr val="C00000"/>
                </a:solidFill>
              </a:rPr>
            </a:b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mariamgalstyanblog.files.wordpress.com/2018/01/desktopwallpapers-org-ua_149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86446" y="285728"/>
            <a:ext cx="3357554" cy="564360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Пособие состоит из трех частей:</a:t>
            </a:r>
            <a:endParaRPr lang="ru-RU" sz="2000" b="1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Дидактическое пособие «Календарь сезонов»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42852"/>
            <a:ext cx="5286412" cy="65008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mariamgalstyanblog.files.wordpress.com/2018/01/desktopwallpapers-org-ua_149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Рисунок 3" descr="Дидактическое пособие «Календарь сезонов»"/>
          <p:cNvPicPr/>
          <p:nvPr/>
        </p:nvPicPr>
        <p:blipFill>
          <a:blip r:embed="rId4"/>
          <a:srcRect b="49581"/>
          <a:stretch>
            <a:fillRect/>
          </a:stretch>
        </p:blipFill>
        <p:spPr bwMode="auto">
          <a:xfrm>
            <a:off x="142844" y="285728"/>
            <a:ext cx="5715040" cy="47863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6143636" y="0"/>
            <a:ext cx="2786082" cy="550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1часть представляет, графическую фиксацию дерева в разные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сезоны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необходима для того, что бы ребенок увидел закономерность и последовательность смены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сезонов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смог увидеть, что было до и будет после.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mariamgalstyanblog.files.wordpress.com/2018/01/desktopwallpapers-org-ua_149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Рисунок 3" descr="https://www.maam.ru/upload/blogs/detsad-291447-1419760571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714356"/>
            <a:ext cx="7500990" cy="7143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714375" y="1785938"/>
            <a:ext cx="7715250" cy="2643187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rgbClr val="FFFF00"/>
                </a:solidFill>
              </a:rPr>
              <a:t>2 часть </a:t>
            </a:r>
            <a:r>
              <a:rPr lang="ru-RU" sz="2200" dirty="0" smtClean="0">
                <a:solidFill>
                  <a:srgbClr val="FFFF00"/>
                </a:solidFill>
              </a:rPr>
              <a:t>отражает цветом </a:t>
            </a:r>
            <a:r>
              <a:rPr lang="ru-RU" sz="2200" b="1" dirty="0" smtClean="0">
                <a:solidFill>
                  <a:srgbClr val="FFFF00"/>
                </a:solidFill>
              </a:rPr>
              <a:t>сезоны</a:t>
            </a:r>
            <a:r>
              <a:rPr lang="ru-RU" sz="2200" dirty="0" smtClean="0">
                <a:solidFill>
                  <a:srgbClr val="FFFF00"/>
                </a:solidFill>
              </a:rPr>
              <a:t>, их последовательность, а так же дает детям представление что в </a:t>
            </a:r>
            <a:r>
              <a:rPr lang="ru-RU" sz="2200" b="1" dirty="0" smtClean="0">
                <a:solidFill>
                  <a:srgbClr val="FFFF00"/>
                </a:solidFill>
              </a:rPr>
              <a:t>сезоне 3 месяца</a:t>
            </a:r>
            <a:r>
              <a:rPr lang="ru-RU" sz="2200" dirty="0" smtClean="0">
                <a:solidFill>
                  <a:srgbClr val="FFFF00"/>
                </a:solidFill>
              </a:rPr>
              <a:t>, в месяце 4 недели, в недели 7 дней.</a:t>
            </a:r>
            <a:br>
              <a:rPr lang="ru-RU" sz="2200" dirty="0" smtClean="0">
                <a:solidFill>
                  <a:srgbClr val="FFFF00"/>
                </a:solidFill>
              </a:rPr>
            </a:br>
            <a:r>
              <a:rPr lang="ru-RU" sz="2200" dirty="0" smtClean="0">
                <a:solidFill>
                  <a:srgbClr val="FFFF00"/>
                </a:solidFill>
              </a:rPr>
              <a:t>Цвета </a:t>
            </a:r>
            <a:r>
              <a:rPr lang="ru-RU" sz="2200" b="1" dirty="0" smtClean="0">
                <a:solidFill>
                  <a:srgbClr val="FFFF00"/>
                </a:solidFill>
              </a:rPr>
              <a:t>сезонов</a:t>
            </a:r>
            <a:r>
              <a:rPr lang="ru-RU" sz="2200" dirty="0" smtClean="0">
                <a:solidFill>
                  <a:srgbClr val="FFFF00"/>
                </a:solidFill>
              </a:rPr>
              <a:t> традиционные – голубой, зеленый, красный, оранжевый; месяцы разделены просто маркером; дни недели традиционно – цвета радуги.</a:t>
            </a:r>
            <a:r>
              <a:rPr lang="ru-RU" sz="2000" dirty="0" smtClean="0">
                <a:solidFill>
                  <a:srgbClr val="C00000"/>
                </a:solidFill>
              </a:rPr>
              <a:t/>
            </a:r>
            <a:br>
              <a:rPr lang="ru-RU" sz="2000" dirty="0" smtClean="0">
                <a:solidFill>
                  <a:srgbClr val="C00000"/>
                </a:solidFill>
              </a:rPr>
            </a:br>
            <a:endParaRPr lang="ru-RU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mariamgalstyanblog.files.wordpress.com/2018/01/desktopwallpapers-org-ua_149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72132" y="571480"/>
            <a:ext cx="3414682" cy="4214842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rgbClr val="FFFF00"/>
                </a:solidFill>
              </a:rPr>
              <a:t>3 часть </a:t>
            </a:r>
            <a:r>
              <a:rPr lang="ru-RU" sz="2200" dirty="0" smtClean="0">
                <a:solidFill>
                  <a:srgbClr val="FFFF00"/>
                </a:solidFill>
              </a:rPr>
              <a:t>показывает, какие изменения происходят в неживой и живой природе в определённый </a:t>
            </a:r>
            <a:r>
              <a:rPr lang="ru-RU" sz="2200" b="1" dirty="0" smtClean="0">
                <a:solidFill>
                  <a:srgbClr val="FFFF00"/>
                </a:solidFill>
              </a:rPr>
              <a:t>сезон</a:t>
            </a:r>
            <a:r>
              <a:rPr lang="ru-RU" sz="2200" dirty="0" smtClean="0">
                <a:solidFill>
                  <a:srgbClr val="FFFF00"/>
                </a:solidFill>
              </a:rPr>
              <a:t> позволяет детям увидеть постепенность, закономерность и последовательность изменений природы в разные </a:t>
            </a:r>
            <a:r>
              <a:rPr lang="ru-RU" sz="2200" b="1" dirty="0" smtClean="0">
                <a:solidFill>
                  <a:srgbClr val="FFFF00"/>
                </a:solidFill>
              </a:rPr>
              <a:t>сезоны</a:t>
            </a:r>
            <a:r>
              <a:rPr lang="ru-RU" sz="2200" dirty="0" smtClean="0">
                <a:solidFill>
                  <a:srgbClr val="FFFF00"/>
                </a:solidFill>
              </a:rPr>
              <a:t> проследить взаимосвязь и взаимозависимость живой и неживой природы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>
              <a:solidFill>
                <a:srgbClr val="000099"/>
              </a:solidFill>
            </a:endParaRPr>
          </a:p>
        </p:txBody>
      </p:sp>
      <p:pic>
        <p:nvPicPr>
          <p:cNvPr id="4" name="Рисунок 3" descr="https://www.maam.ru/upload/blogs/detsad-291447-1419760604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714356"/>
            <a:ext cx="5295900" cy="35147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mariamgalstyanblog.files.wordpress.com/2018/01/desktopwallpapers-org-ua_149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7772400" cy="2643205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rgbClr val="FFFF00"/>
                </a:solidFill>
              </a:rPr>
              <a:t>Состоит </a:t>
            </a:r>
            <a:r>
              <a:rPr lang="ru-RU" sz="2000" dirty="0" smtClean="0">
                <a:solidFill>
                  <a:srgbClr val="FFFF00"/>
                </a:solidFill>
              </a:rPr>
              <a:t>3 часть </a:t>
            </a:r>
            <a:r>
              <a:rPr lang="ru-RU" sz="2000" dirty="0" smtClean="0">
                <a:solidFill>
                  <a:srgbClr val="FFFF00"/>
                </a:solidFill>
              </a:rPr>
              <a:t>из кармашков, выполненных из пленки. В кармашки постепенно помещаются карточки, которые отражают обобщенное представление о состоянии природы и характерных явлениях в текущем месяце, таким образом, создаются модели </a:t>
            </a:r>
            <a:r>
              <a:rPr lang="ru-RU" sz="2000" b="1" dirty="0" smtClean="0">
                <a:solidFill>
                  <a:srgbClr val="FFFF00"/>
                </a:solidFill>
              </a:rPr>
              <a:t>сезонов и всего года</a:t>
            </a:r>
            <a:r>
              <a:rPr lang="ru-RU" sz="2000" dirty="0" smtClean="0">
                <a:solidFill>
                  <a:srgbClr val="FFFF00"/>
                </a:solidFill>
              </a:rPr>
              <a:t>.</a:t>
            </a:r>
            <a:br>
              <a:rPr lang="ru-RU" sz="2000" dirty="0" smtClean="0">
                <a:solidFill>
                  <a:srgbClr val="FFFF00"/>
                </a:solidFill>
              </a:rPr>
            </a:br>
            <a:r>
              <a:rPr lang="ru-RU" sz="2000" dirty="0" smtClean="0">
                <a:solidFill>
                  <a:srgbClr val="FFFF00"/>
                </a:solidFill>
              </a:rPr>
              <a:t>Карточки-модели в </a:t>
            </a:r>
            <a:r>
              <a:rPr lang="ru-RU" sz="2000" b="1" dirty="0" smtClean="0">
                <a:solidFill>
                  <a:srgbClr val="FFFF00"/>
                </a:solidFill>
              </a:rPr>
              <a:t>календаре</a:t>
            </a:r>
            <a:r>
              <a:rPr lang="ru-RU" sz="2000" dirty="0" smtClean="0">
                <a:solidFill>
                  <a:srgbClr val="FFFF00"/>
                </a:solidFill>
              </a:rPr>
              <a:t> могут видоизменяться, уточняться, по желанию детей и по мере развития их представлений о </a:t>
            </a:r>
            <a:r>
              <a:rPr lang="ru-RU" sz="2000" b="1" dirty="0" smtClean="0">
                <a:solidFill>
                  <a:srgbClr val="FFFF00"/>
                </a:solidFill>
              </a:rPr>
              <a:t>сезонных изменениях</a:t>
            </a:r>
            <a:r>
              <a:rPr lang="ru-RU" sz="2000" dirty="0" smtClean="0">
                <a:solidFill>
                  <a:srgbClr val="FFFF00"/>
                </a:solidFill>
              </a:rPr>
              <a:t>. По мере накопления знаний детей о </a:t>
            </a:r>
            <a:r>
              <a:rPr lang="ru-RU" sz="2000" b="1" dirty="0" smtClean="0">
                <a:solidFill>
                  <a:srgbClr val="FFFF00"/>
                </a:solidFill>
              </a:rPr>
              <a:t>сезонных явления природы в календарь</a:t>
            </a:r>
            <a:r>
              <a:rPr lang="ru-RU" sz="2000" dirty="0" smtClean="0">
                <a:solidFill>
                  <a:srgbClr val="FFFF00"/>
                </a:solidFill>
              </a:rPr>
              <a:t> постепенно вводятся новые объекты доступные восприятию детей (облачность, осадки, температура, птицы, животные, насекомые, долгота дня)</a:t>
            </a:r>
            <a:br>
              <a:rPr lang="ru-RU" sz="2000" dirty="0" smtClean="0">
                <a:solidFill>
                  <a:srgbClr val="FFFF00"/>
                </a:solidFill>
              </a:rPr>
            </a:br>
            <a:r>
              <a:rPr lang="ru-RU" sz="2000" dirty="0" smtClean="0">
                <a:solidFill>
                  <a:srgbClr val="FFFF00"/>
                </a:solidFill>
              </a:rPr>
              <a:t>По мере накопления знаний будут изменяться и карточки, например дети средней группы, осенью отметят отлет птиц в теплые края, а в подготовительной уточнят, что первыми улетают птицы питающиеся насекомыми, затем те, кто питается семенами и в конце водоплавающие</a:t>
            </a:r>
            <a:r>
              <a:rPr lang="ru-RU" sz="2000" dirty="0" smtClean="0">
                <a:solidFill>
                  <a:srgbClr val="C00000"/>
                </a:solidFill>
              </a:rPr>
              <a:t>.</a:t>
            </a:r>
            <a:br>
              <a:rPr lang="ru-RU" sz="2000" dirty="0" smtClean="0">
                <a:solidFill>
                  <a:srgbClr val="C00000"/>
                </a:solidFill>
              </a:rPr>
            </a:br>
            <a:endParaRPr lang="ru-RU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mariamgalstyanblog.files.wordpress.com/2018/01/desktopwallpapers-org-ua_149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7772400" cy="2643205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rgbClr val="FFFF00"/>
                </a:solidFill>
              </a:rPr>
              <a:t>Многообразие природных явлений создает видимость их лёгкого познания, но растянутая во времени изменчивость </a:t>
            </a:r>
            <a:r>
              <a:rPr lang="ru-RU" sz="2200" b="1" dirty="0" smtClean="0">
                <a:solidFill>
                  <a:srgbClr val="FFFF00"/>
                </a:solidFill>
              </a:rPr>
              <a:t>сезонных явлений природы</a:t>
            </a:r>
            <a:r>
              <a:rPr lang="ru-RU" sz="2200" dirty="0" smtClean="0">
                <a:solidFill>
                  <a:srgbClr val="FFFF00"/>
                </a:solidFill>
              </a:rPr>
              <a:t>, незаметны для восприятия детей. В процессе наблюдений за </a:t>
            </a:r>
            <a:r>
              <a:rPr lang="ru-RU" sz="2200" b="1" dirty="0" smtClean="0">
                <a:solidFill>
                  <a:srgbClr val="FFFF00"/>
                </a:solidFill>
              </a:rPr>
              <a:t>сезонными</a:t>
            </a:r>
            <a:r>
              <a:rPr lang="ru-RU" sz="2200" dirty="0" smtClean="0">
                <a:solidFill>
                  <a:srgbClr val="FFFF00"/>
                </a:solidFill>
              </a:rPr>
              <a:t> изменениями нет места активной деятельности, которая помогла бы сформировать более устойчивые знания. Создаются объективные трудности их познания дошкольниками, мыслительная деятельность которых находится в становлении. Для преодоления этих трудностей поможет </a:t>
            </a:r>
            <a:r>
              <a:rPr lang="ru-RU" sz="2200" b="1" dirty="0" smtClean="0">
                <a:solidFill>
                  <a:srgbClr val="FFFF00"/>
                </a:solidFill>
              </a:rPr>
              <a:t>дидактическое пособие </a:t>
            </a:r>
            <a:r>
              <a:rPr lang="ru-RU" sz="2200" i="1" dirty="0" smtClean="0">
                <a:solidFill>
                  <a:srgbClr val="FFFF00"/>
                </a:solidFill>
              </a:rPr>
              <a:t>«</a:t>
            </a:r>
            <a:r>
              <a:rPr lang="ru-RU" sz="2200" b="1" i="1" dirty="0" smtClean="0">
                <a:solidFill>
                  <a:srgbClr val="FFFF00"/>
                </a:solidFill>
              </a:rPr>
              <a:t>Календарь сезонов</a:t>
            </a:r>
            <a:r>
              <a:rPr lang="ru-RU" sz="2200" i="1" dirty="0" smtClean="0">
                <a:solidFill>
                  <a:srgbClr val="FFFF00"/>
                </a:solidFill>
              </a:rPr>
              <a:t>»</a:t>
            </a:r>
            <a:r>
              <a:rPr lang="ru-RU" sz="2200" dirty="0" smtClean="0">
                <a:solidFill>
                  <a:srgbClr val="FFFF00"/>
                </a:solidFill>
              </a:rPr>
              <a:t>.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256</Words>
  <PresentationFormat>Экран (4:3)</PresentationFormat>
  <Paragraphs>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Авторское дидактическое пособие  «Календарь сезонов»</vt:lpstr>
      <vt:lpstr>Работая над проблемой формирования знаний детей о сезонных явлениях, я сделала вывод о том, что наиболее эффективным и интересным методом является моделирование, на его основе я разработала и изготовила дидактическое пособие «Календарь сезонов». Цель которого, формировать знания детей о сезонных явлениях; развивать речь детей, умение обобщать, систематизировать; воспитывать интерес к наблюдениям за природой. Работа с календарем предполагает разные виды деятельности: Заполняя календарь сезонов, дети совместно с педагогом постепенно создают модель сезонов, учатся обобщать, систематизировать. Деятельность по заполнению календаря позволяет наиболее эффективно сформировать знания о сезонных изменениях в природе Работая с календарем, дети обобщают ежедневные наблюдения за природой в течение месяца. Предполагают дальнейшие течения сезонных изменений  Составляют рассказы о сезонной жизни растений, животных, изменений погодных условий Составляют обобщенные рассказы о сезонах и их протекания Закрепляют знания последовательности протекания сезонов Пособие может применяться для детей начиная со средней до подготовительной группы. Расположить пособие можно на стене, а также снять для работы на столе или на ковре по желанию детей и педагога. Для удобства использования пособие обернуто пленкой (из-за пленки страдает качество фото). </vt:lpstr>
      <vt:lpstr>Пособие состоит из трех частей:</vt:lpstr>
      <vt:lpstr>Слайд 4</vt:lpstr>
      <vt:lpstr>2 часть отражает цветом сезоны, их последовательность, а так же дает детям представление что в сезоне 3 месяца, в месяце 4 недели, в недели 7 дней. Цвета сезонов традиционные – голубой, зеленый, красный, оранжевый; месяцы разделены просто маркером; дни недели традиционно – цвета радуги. </vt:lpstr>
      <vt:lpstr>3 часть показывает, какие изменения происходят в неживой и живой природе в определённый сезон позволяет детям увидеть постепенность, закономерность и последовательность изменений природы в разные сезоны проследить взаимосвязь и взаимозависимость живой и неживой природы </vt:lpstr>
      <vt:lpstr>Состоит 3 часть из кармашков, выполненных из пленки. В кармашки постепенно помещаются карточки, которые отражают обобщенное представление о состоянии природы и характерных явлениях в текущем месяце, таким образом, создаются модели сезонов и всего года. Карточки-модели в календаре могут видоизменяться, уточняться, по желанию детей и по мере развития их представлений о сезонных изменениях. По мере накопления знаний детей о сезонных явления природы в календарь постепенно вводятся новые объекты доступные восприятию детей (облачность, осадки, температура, птицы, животные, насекомые, долгота дня) По мере накопления знаний будут изменяться и карточки, например дети средней группы, осенью отметят отлет птиц в теплые края, а в подготовительной уточнят, что первыми улетают птицы питающиеся насекомыми, затем те, кто питается семенами и в конце водоплавающие. </vt:lpstr>
      <vt:lpstr>Многообразие природных явлений создает видимость их лёгкого познания, но растянутая во времени изменчивость сезонных явлений природы, незаметны для восприятия детей. В процессе наблюдений за сезонными изменениями нет места активной деятельности, которая помогла бы сформировать более устойчивые знания. Создаются объективные трудности их познания дошкольниками, мыслительная деятельность которых находится в становлении. Для преодоления этих трудностей поможет дидактическое пособие «Календарь сезонов».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Авторское дидактическое пособие  «Календарь сезонов»</dc:title>
  <dc:creator>Oleg</dc:creator>
  <cp:lastModifiedBy>admin</cp:lastModifiedBy>
  <cp:revision>4</cp:revision>
  <dcterms:created xsi:type="dcterms:W3CDTF">2019-12-18T14:55:33Z</dcterms:created>
  <dcterms:modified xsi:type="dcterms:W3CDTF">2019-12-19T11:31:47Z</dcterms:modified>
</cp:coreProperties>
</file>